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60" r:id="rId4"/>
    <p:sldId id="262" r:id="rId5"/>
    <p:sldId id="258" r:id="rId6"/>
    <p:sldId id="263" r:id="rId7"/>
    <p:sldId id="264" r:id="rId8"/>
    <p:sldId id="259" r:id="rId9"/>
    <p:sldId id="261" r:id="rId10"/>
    <p:sldId id="265" r:id="rId11"/>
    <p:sldId id="269"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94705"/>
  </p:normalViewPr>
  <p:slideViewPr>
    <p:cSldViewPr snapToGrid="0" snapToObjects="1">
      <p:cViewPr varScale="1">
        <p:scale>
          <a:sx n="108" d="100"/>
          <a:sy n="108" d="100"/>
        </p:scale>
        <p:origin x="840" y="192"/>
      </p:cViewPr>
      <p:guideLst/>
    </p:cSldViewPr>
  </p:slideViewPr>
  <p:outlineViewPr>
    <p:cViewPr>
      <p:scale>
        <a:sx n="33" d="100"/>
        <a:sy n="33" d="100"/>
      </p:scale>
      <p:origin x="0" y="-142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3928" y="22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E98F33-D4B3-894C-BF15-46ACB8A52425}" type="datetimeFigureOut">
              <a:rPr lang="en-US" smtClean="0"/>
              <a:t>5/23/18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09C1EC-49BF-D246-9FF6-A2688F5493ED}" type="slidenum">
              <a:rPr lang="en-US" smtClean="0"/>
              <a:t>‹#›</a:t>
            </a:fld>
            <a:endParaRPr lang="en-US"/>
          </a:p>
        </p:txBody>
      </p:sp>
    </p:spTree>
    <p:extLst>
      <p:ext uri="{BB962C8B-B14F-4D97-AF65-F5344CB8AC3E}">
        <p14:creationId xmlns:p14="http://schemas.microsoft.com/office/powerpoint/2010/main" val="1011309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5ED67-3AD5-B440-B215-3F1F9607B076}" type="datetimeFigureOut">
              <a:rPr lang="en-US" smtClean="0"/>
              <a:t>5/23/18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8BAB7E-42C5-4C4E-905E-E59DAB896685}" type="slidenum">
              <a:rPr lang="en-US" smtClean="0"/>
              <a:t>‹#›</a:t>
            </a:fld>
            <a:endParaRPr lang="en-US"/>
          </a:p>
        </p:txBody>
      </p:sp>
    </p:spTree>
    <p:extLst>
      <p:ext uri="{BB962C8B-B14F-4D97-AF65-F5344CB8AC3E}">
        <p14:creationId xmlns:p14="http://schemas.microsoft.com/office/powerpoint/2010/main" val="1891083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5C8F72-81FE-C748-A76E-391935E5F85F}"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2073739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5C8F72-81FE-C748-A76E-391935E5F85F}"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2079632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5C8F72-81FE-C748-A76E-391935E5F85F}"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208683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5C8F72-81FE-C748-A76E-391935E5F85F}"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182630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5C8F72-81FE-C748-A76E-391935E5F85F}"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774285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5C8F72-81FE-C748-A76E-391935E5F85F}"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1808258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5C8F72-81FE-C748-A76E-391935E5F85F}" type="datetimeFigureOut">
              <a:rPr lang="en-US" smtClean="0"/>
              <a:t>5/23/18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213045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5C8F72-81FE-C748-A76E-391935E5F85F}" type="datetimeFigureOut">
              <a:rPr lang="en-US" smtClean="0"/>
              <a:t>5/23/18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801756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C8F72-81FE-C748-A76E-391935E5F85F}" type="datetimeFigureOut">
              <a:rPr lang="en-US" smtClean="0"/>
              <a:t>5/23/18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1805447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5C8F72-81FE-C748-A76E-391935E5F85F}"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20552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5C8F72-81FE-C748-A76E-391935E5F85F}"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36076F-2164-4443-9EA3-4D26881B921E}" type="slidenum">
              <a:rPr lang="en-US" smtClean="0"/>
              <a:t>‹#›</a:t>
            </a:fld>
            <a:endParaRPr lang="en-US"/>
          </a:p>
        </p:txBody>
      </p:sp>
    </p:spTree>
    <p:extLst>
      <p:ext uri="{BB962C8B-B14F-4D97-AF65-F5344CB8AC3E}">
        <p14:creationId xmlns:p14="http://schemas.microsoft.com/office/powerpoint/2010/main" val="11555765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C8F72-81FE-C748-A76E-391935E5F85F}" type="datetimeFigureOut">
              <a:rPr lang="en-US" smtClean="0"/>
              <a:t>5/23/18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36076F-2164-4443-9EA3-4D26881B921E}" type="slidenum">
              <a:rPr lang="en-US" smtClean="0"/>
              <a:t>‹#›</a:t>
            </a:fld>
            <a:endParaRPr lang="en-US"/>
          </a:p>
        </p:txBody>
      </p:sp>
    </p:spTree>
    <p:extLst>
      <p:ext uri="{BB962C8B-B14F-4D97-AF65-F5344CB8AC3E}">
        <p14:creationId xmlns:p14="http://schemas.microsoft.com/office/powerpoint/2010/main" val="187566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0243" y="1385887"/>
            <a:ext cx="5629275" cy="1423988"/>
          </a:xfrm>
        </p:spPr>
        <p:txBody>
          <a:bodyPr>
            <a:normAutofit fontScale="90000"/>
          </a:bodyPr>
          <a:lstStyle/>
          <a:p>
            <a:r>
              <a:rPr lang="en-US" dirty="0" smtClean="0"/>
              <a:t>SVM algorithm</a:t>
            </a:r>
            <a:br>
              <a:rPr lang="en-US" dirty="0" smtClean="0"/>
            </a:br>
            <a:r>
              <a:rPr lang="en-US" dirty="0" smtClean="0"/>
              <a:t>Overview</a:t>
            </a:r>
            <a:endParaRPr lang="en-US" dirty="0"/>
          </a:p>
        </p:txBody>
      </p:sp>
    </p:spTree>
    <p:extLst>
      <p:ext uri="{BB962C8B-B14F-4D97-AF65-F5344CB8AC3E}">
        <p14:creationId xmlns:p14="http://schemas.microsoft.com/office/powerpoint/2010/main" val="771191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65125"/>
            <a:ext cx="10515600" cy="1325563"/>
          </a:xfrm>
        </p:spPr>
        <p:txBody>
          <a:bodyPr/>
          <a:lstStyle/>
          <a:p>
            <a:r>
              <a:rPr lang="en-US" dirty="0"/>
              <a:t>How to implement SVM in Python</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1531957" y="1825625"/>
            <a:ext cx="9128086" cy="4351338"/>
          </a:xfrm>
          <a:prstGeom prst="rect">
            <a:avLst/>
          </a:prstGeom>
        </p:spPr>
      </p:pic>
    </p:spTree>
    <p:extLst>
      <p:ext uri="{BB962C8B-B14F-4D97-AF65-F5344CB8AC3E}">
        <p14:creationId xmlns:p14="http://schemas.microsoft.com/office/powerpoint/2010/main" val="991837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6914" y="1068779"/>
            <a:ext cx="8965870" cy="5108184"/>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a:t>How to tune Parameters of SVM</a:t>
            </a:r>
            <a:br>
              <a:rPr lang="en-US" dirty="0"/>
            </a:br>
            <a:endParaRPr lang="en-US" dirty="0"/>
          </a:p>
        </p:txBody>
      </p:sp>
    </p:spTree>
    <p:extLst>
      <p:ext uri="{BB962C8B-B14F-4D97-AF65-F5344CB8AC3E}">
        <p14:creationId xmlns:p14="http://schemas.microsoft.com/office/powerpoint/2010/main" val="276624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99196" y="1440595"/>
            <a:ext cx="5308600" cy="3340100"/>
          </a:xfrm>
          <a:prstGeom prst="rect">
            <a:avLst/>
          </a:prstGeom>
        </p:spPr>
      </p:pic>
    </p:spTree>
    <p:extLst>
      <p:ext uri="{BB962C8B-B14F-4D97-AF65-F5344CB8AC3E}">
        <p14:creationId xmlns:p14="http://schemas.microsoft.com/office/powerpoint/2010/main" val="93203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3132"/>
            <a:ext cx="10515600" cy="5903831"/>
          </a:xfrm>
        </p:spPr>
        <p:txBody>
          <a:bodyPr/>
          <a:lstStyle/>
          <a:p>
            <a:pPr marL="0" indent="0">
              <a:buNone/>
            </a:pPr>
            <a:r>
              <a:rPr lang="en-US" b="1" dirty="0"/>
              <a:t>gamma</a:t>
            </a:r>
            <a:r>
              <a:rPr lang="en-US" dirty="0"/>
              <a:t>: Kernel coefficient for ‘</a:t>
            </a:r>
            <a:r>
              <a:rPr lang="en-US" dirty="0" err="1"/>
              <a:t>rbf</a:t>
            </a:r>
            <a:r>
              <a:rPr lang="en-US" dirty="0"/>
              <a:t>’, ‘poly’ and ‘sigmoid’. Higher the value of gamma, will try to exact fit the as per training data set i.e. generalization error and cause over-fitting problem.</a:t>
            </a:r>
          </a:p>
          <a:p>
            <a:pPr marL="0" indent="0">
              <a:buNone/>
            </a:pPr>
            <a:r>
              <a:rPr lang="en-US" b="1" dirty="0"/>
              <a:t>Example: </a:t>
            </a:r>
            <a:r>
              <a:rPr lang="en-US" dirty="0"/>
              <a:t>Let’s difference if we have gamma different gamma values like 0, 10 or 100</a:t>
            </a:r>
            <a:r>
              <a:rPr lang="en-US" dirty="0" smtClean="0"/>
              <a:t>.</a:t>
            </a:r>
          </a:p>
          <a:p>
            <a:pPr marL="0" indent="0">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1219200" y="2691246"/>
            <a:ext cx="9448800" cy="3886200"/>
          </a:xfrm>
          <a:prstGeom prst="rect">
            <a:avLst/>
          </a:prstGeom>
        </p:spPr>
      </p:pic>
    </p:spTree>
    <p:extLst>
      <p:ext uri="{BB962C8B-B14F-4D97-AF65-F5344CB8AC3E}">
        <p14:creationId xmlns:p14="http://schemas.microsoft.com/office/powerpoint/2010/main" val="985935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1262"/>
            <a:ext cx="10515600" cy="5725701"/>
          </a:xfrm>
        </p:spPr>
        <p:txBody>
          <a:bodyPr/>
          <a:lstStyle/>
          <a:p>
            <a:pPr marL="0" indent="0">
              <a:buNone/>
            </a:pPr>
            <a:r>
              <a:rPr lang="en-US" b="1" dirty="0"/>
              <a:t>C: </a:t>
            </a:r>
            <a:r>
              <a:rPr lang="en-US" dirty="0"/>
              <a:t>Penalty parameter C of the error term. It also controls the trade off between smooth decision boundary and classifying the training points correctly</a:t>
            </a:r>
            <a:r>
              <a:rPr lang="en-US" dirty="0" smtClean="0"/>
              <a:t>.</a:t>
            </a:r>
          </a:p>
          <a:p>
            <a:pPr marL="0" indent="0">
              <a:buNone/>
            </a:pPr>
            <a:endParaRPr lang="en-US" dirty="0"/>
          </a:p>
        </p:txBody>
      </p:sp>
      <p:pic>
        <p:nvPicPr>
          <p:cNvPr id="4" name="Picture 3"/>
          <p:cNvPicPr>
            <a:picLocks noChangeAspect="1"/>
          </p:cNvPicPr>
          <p:nvPr/>
        </p:nvPicPr>
        <p:blipFill>
          <a:blip r:embed="rId2"/>
          <a:stretch>
            <a:fillRect/>
          </a:stretch>
        </p:blipFill>
        <p:spPr>
          <a:xfrm>
            <a:off x="1219200" y="2025650"/>
            <a:ext cx="9753600" cy="2806700"/>
          </a:xfrm>
          <a:prstGeom prst="rect">
            <a:avLst/>
          </a:prstGeom>
        </p:spPr>
      </p:pic>
    </p:spTree>
    <p:extLst>
      <p:ext uri="{BB962C8B-B14F-4D97-AF65-F5344CB8AC3E}">
        <p14:creationId xmlns:p14="http://schemas.microsoft.com/office/powerpoint/2010/main" val="1020294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5835" y="0"/>
            <a:ext cx="6779705" cy="4351338"/>
          </a:xfrm>
          <a:prstGeom prst="rect">
            <a:avLst/>
          </a:prstGeom>
        </p:spPr>
      </p:pic>
    </p:spTree>
    <p:extLst>
      <p:ext uri="{BB962C8B-B14F-4D97-AF65-F5344CB8AC3E}">
        <p14:creationId xmlns:p14="http://schemas.microsoft.com/office/powerpoint/2010/main" val="298024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01712" y="1489074"/>
            <a:ext cx="4559300" cy="1752600"/>
          </a:xfrm>
          <a:prstGeom prst="rect">
            <a:avLst/>
          </a:prstGeom>
        </p:spPr>
      </p:pic>
      <p:sp>
        <p:nvSpPr>
          <p:cNvPr id="5" name="TextBox 4"/>
          <p:cNvSpPr txBox="1"/>
          <p:nvPr/>
        </p:nvSpPr>
        <p:spPr>
          <a:xfrm>
            <a:off x="1157288" y="414338"/>
            <a:ext cx="3078956" cy="369332"/>
          </a:xfrm>
          <a:prstGeom prst="rect">
            <a:avLst/>
          </a:prstGeom>
          <a:noFill/>
        </p:spPr>
        <p:txBody>
          <a:bodyPr wrap="square" rtlCol="0">
            <a:spAutoFit/>
          </a:bodyPr>
          <a:lstStyle/>
          <a:p>
            <a:r>
              <a:rPr lang="en-US" dirty="0" smtClean="0"/>
              <a:t>Bias and Generalization</a:t>
            </a:r>
            <a:endParaRPr lang="en-US" dirty="0"/>
          </a:p>
        </p:txBody>
      </p:sp>
    </p:spTree>
    <p:extLst>
      <p:ext uri="{BB962C8B-B14F-4D97-AF65-F5344CB8AC3E}">
        <p14:creationId xmlns:p14="http://schemas.microsoft.com/office/powerpoint/2010/main" val="1543122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6762" y="835818"/>
            <a:ext cx="5705475" cy="1264445"/>
          </a:xfrm>
        </p:spPr>
        <p:txBody>
          <a:bodyPr/>
          <a:lstStyle/>
          <a:p>
            <a:pPr marL="0" indent="0">
              <a:buNone/>
            </a:pPr>
            <a:r>
              <a:rPr lang="en-US" sz="1200" dirty="0"/>
              <a:t>Support Vector Machine” (SVM) is a supervised machine learning algorithm which can be used for both classification or regression challenges. However,  it is mostly used in classification problems. 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 (look at the below snapshot).</a:t>
            </a:r>
          </a:p>
        </p:txBody>
      </p:sp>
      <p:sp>
        <p:nvSpPr>
          <p:cNvPr id="4" name="TextBox 3"/>
          <p:cNvSpPr txBox="1"/>
          <p:nvPr/>
        </p:nvSpPr>
        <p:spPr>
          <a:xfrm>
            <a:off x="766762" y="242887"/>
            <a:ext cx="2636043" cy="276999"/>
          </a:xfrm>
          <a:prstGeom prst="rect">
            <a:avLst/>
          </a:prstGeom>
          <a:noFill/>
        </p:spPr>
        <p:txBody>
          <a:bodyPr wrap="square" rtlCol="0">
            <a:spAutoFit/>
          </a:bodyPr>
          <a:lstStyle/>
          <a:p>
            <a:r>
              <a:rPr lang="en-US" sz="1200" dirty="0"/>
              <a:t>What is Support Vector Machine?</a:t>
            </a:r>
          </a:p>
        </p:txBody>
      </p:sp>
      <p:sp>
        <p:nvSpPr>
          <p:cNvPr id="5" name="TextBox 4"/>
          <p:cNvSpPr txBox="1"/>
          <p:nvPr/>
        </p:nvSpPr>
        <p:spPr>
          <a:xfrm>
            <a:off x="766762" y="2493169"/>
            <a:ext cx="4550569" cy="276999"/>
          </a:xfrm>
          <a:prstGeom prst="rect">
            <a:avLst/>
          </a:prstGeom>
          <a:noFill/>
        </p:spPr>
        <p:txBody>
          <a:bodyPr wrap="square" rtlCol="0">
            <a:spAutoFit/>
          </a:bodyPr>
          <a:lstStyle/>
          <a:p>
            <a:r>
              <a:rPr lang="en-US" sz="1200" dirty="0"/>
              <a:t>Support Vectors are simply the co-ordinates of individual observation.</a:t>
            </a:r>
          </a:p>
        </p:txBody>
      </p:sp>
    </p:spTree>
    <p:extLst>
      <p:ext uri="{BB962C8B-B14F-4D97-AF65-F5344CB8AC3E}">
        <p14:creationId xmlns:p14="http://schemas.microsoft.com/office/powerpoint/2010/main" val="21250013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9305" y="0"/>
            <a:ext cx="6955609" cy="4351338"/>
          </a:xfrm>
          <a:prstGeom prst="rect">
            <a:avLst/>
          </a:prstGeom>
        </p:spPr>
      </p:pic>
    </p:spTree>
    <p:extLst>
      <p:ext uri="{BB962C8B-B14F-4D97-AF65-F5344CB8AC3E}">
        <p14:creationId xmlns:p14="http://schemas.microsoft.com/office/powerpoint/2010/main" val="210138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7249" y="257175"/>
            <a:ext cx="5472113" cy="4339650"/>
          </a:xfrm>
          <a:prstGeom prst="rect">
            <a:avLst/>
          </a:prstGeom>
          <a:noFill/>
        </p:spPr>
        <p:txBody>
          <a:bodyPr wrap="square" rtlCol="0">
            <a:spAutoFit/>
          </a:bodyPr>
          <a:lstStyle/>
          <a:p>
            <a:r>
              <a:rPr lang="en-US" sz="1200" dirty="0" smtClean="0"/>
              <a:t>It is also called Maximal-Margin </a:t>
            </a:r>
            <a:r>
              <a:rPr lang="en-US" sz="1200" dirty="0"/>
              <a:t>Classifier</a:t>
            </a:r>
          </a:p>
          <a:p>
            <a:endParaRPr lang="en-US" sz="1200" dirty="0" smtClean="0"/>
          </a:p>
          <a:p>
            <a:r>
              <a:rPr lang="en-US" sz="1200" dirty="0" smtClean="0"/>
              <a:t>theta0 </a:t>
            </a:r>
            <a:r>
              <a:rPr lang="en-US" sz="1200" dirty="0"/>
              <a:t>+ </a:t>
            </a:r>
            <a:r>
              <a:rPr lang="en-US" sz="1200" dirty="0" smtClean="0"/>
              <a:t>(theta1 </a:t>
            </a:r>
            <a:r>
              <a:rPr lang="en-US" sz="1200" dirty="0"/>
              <a:t>* X1) + </a:t>
            </a:r>
            <a:r>
              <a:rPr lang="en-US" sz="1200" dirty="0" smtClean="0"/>
              <a:t>(theta2 </a:t>
            </a:r>
            <a:r>
              <a:rPr lang="en-US" sz="1200" dirty="0"/>
              <a:t>* X2) = 0</a:t>
            </a:r>
            <a:br>
              <a:rPr lang="en-US" sz="1200" dirty="0"/>
            </a:br>
            <a:r>
              <a:rPr lang="en-US" sz="1200" dirty="0"/>
              <a:t>Where the coefficients </a:t>
            </a:r>
            <a:r>
              <a:rPr lang="en-US" sz="1200" dirty="0" smtClean="0"/>
              <a:t>(theta1 and theta2) </a:t>
            </a:r>
            <a:r>
              <a:rPr lang="en-US" sz="1200" dirty="0"/>
              <a:t>that determine the slope of the line and the intercept </a:t>
            </a:r>
            <a:r>
              <a:rPr lang="en-US" sz="1200" dirty="0" smtClean="0"/>
              <a:t>(theta0</a:t>
            </a:r>
            <a:r>
              <a:rPr lang="en-US" sz="1200" dirty="0"/>
              <a:t>) are found by the learning algorithm, and X1 and X2 are the two input variables</a:t>
            </a:r>
            <a:r>
              <a:rPr lang="en-US" sz="1200" dirty="0" smtClean="0"/>
              <a:t>.</a:t>
            </a:r>
          </a:p>
          <a:p>
            <a:r>
              <a:rPr lang="en-US" sz="1200" dirty="0"/>
              <a:t>Where the coefficients </a:t>
            </a:r>
            <a:r>
              <a:rPr lang="en-US" sz="1200" dirty="0" smtClean="0"/>
              <a:t>(theta1 </a:t>
            </a:r>
            <a:r>
              <a:rPr lang="en-US" sz="1200" dirty="0"/>
              <a:t>and </a:t>
            </a:r>
            <a:r>
              <a:rPr lang="en-US" sz="1200" dirty="0" smtClean="0"/>
              <a:t>theta2</a:t>
            </a:r>
            <a:r>
              <a:rPr lang="en-US" sz="1200" dirty="0"/>
              <a:t>) that determine the slope of the line and the intercept </a:t>
            </a:r>
            <a:r>
              <a:rPr lang="en-US" sz="1200" dirty="0" smtClean="0"/>
              <a:t>(theta0</a:t>
            </a:r>
            <a:r>
              <a:rPr lang="en-US" sz="1200" dirty="0"/>
              <a:t>) are found by the learning algorithm, and X1 and X2 are the two input variables.</a:t>
            </a:r>
          </a:p>
          <a:p>
            <a:r>
              <a:rPr lang="en-US" sz="1200" dirty="0"/>
              <a:t>You can make classifications using this line. By plugging in input values into the line equation, you can calculate whether a new point is above or below the line.</a:t>
            </a:r>
          </a:p>
          <a:p>
            <a:endParaRPr lang="en-US" sz="1200" dirty="0" smtClean="0"/>
          </a:p>
          <a:p>
            <a:pPr marL="171450" indent="-171450">
              <a:buFont typeface="Arial" charset="0"/>
              <a:buChar char="•"/>
            </a:pPr>
            <a:r>
              <a:rPr lang="en-US" sz="1200" dirty="0" smtClean="0"/>
              <a:t>Above </a:t>
            </a:r>
            <a:r>
              <a:rPr lang="en-US" sz="1200" dirty="0"/>
              <a:t>the line, the equation returns a value greater than 0 and the point belongs to the first class (class 0).</a:t>
            </a:r>
          </a:p>
          <a:p>
            <a:pPr marL="171450" indent="-171450">
              <a:buFont typeface="Arial" charset="0"/>
              <a:buChar char="•"/>
            </a:pPr>
            <a:r>
              <a:rPr lang="en-US" sz="1200" dirty="0"/>
              <a:t>Below the line, the equation returns a value less than 0 and the point belongs to the second class (class 1).</a:t>
            </a:r>
          </a:p>
          <a:p>
            <a:pPr marL="171450" indent="-171450">
              <a:buFont typeface="Arial" charset="0"/>
              <a:buChar char="•"/>
            </a:pPr>
            <a:r>
              <a:rPr lang="en-US" sz="1200" dirty="0"/>
              <a:t>A value close to the line returns a value close to zero and the point may be difficult to classify.</a:t>
            </a:r>
          </a:p>
          <a:p>
            <a:pPr marL="171450" indent="-171450">
              <a:buFont typeface="Arial" charset="0"/>
              <a:buChar char="•"/>
            </a:pPr>
            <a:r>
              <a:rPr lang="en-US" sz="1200" dirty="0"/>
              <a:t>If the magnitude of the value is large, the model may have more confidence in the prediction.</a:t>
            </a:r>
          </a:p>
          <a:p>
            <a:r>
              <a:rPr lang="en-US" dirty="0" smtClean="0"/>
              <a:t>Continued</a:t>
            </a:r>
            <a:r>
              <a:rPr lang="mr-IN" dirty="0" smtClean="0"/>
              <a:t>…</a:t>
            </a:r>
            <a:r>
              <a:rPr lang="en-US" dirty="0"/>
              <a:t/>
            </a:r>
            <a:br>
              <a:rPr lang="en-US" dirty="0"/>
            </a:br>
            <a:endParaRPr lang="en-US" dirty="0"/>
          </a:p>
        </p:txBody>
      </p:sp>
    </p:spTree>
    <p:extLst>
      <p:ext uri="{BB962C8B-B14F-4D97-AF65-F5344CB8AC3E}">
        <p14:creationId xmlns:p14="http://schemas.microsoft.com/office/powerpoint/2010/main" val="11220842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5282" y="311151"/>
            <a:ext cx="5376862" cy="1574799"/>
          </a:xfrm>
        </p:spPr>
        <p:txBody>
          <a:bodyPr>
            <a:normAutofit/>
          </a:bodyPr>
          <a:lstStyle/>
          <a:p>
            <a:pPr marL="0" indent="0">
              <a:buNone/>
            </a:pPr>
            <a:r>
              <a:rPr lang="en-US" sz="1200" dirty="0"/>
              <a:t>The distance between the line and the closest data points is referred to as the margin. The best or optimal line that can separate the two classes is the line that as the largest margin. his is called the Maximal-Margin hyperplane</a:t>
            </a:r>
            <a:r>
              <a:rPr lang="en-US" sz="1200" dirty="0" smtClean="0"/>
              <a:t>.</a:t>
            </a:r>
          </a:p>
          <a:p>
            <a:pPr marL="0" indent="0">
              <a:buNone/>
            </a:pPr>
            <a:r>
              <a:rPr lang="en-US" sz="1200" dirty="0" smtClean="0"/>
              <a:t>The </a:t>
            </a:r>
            <a:r>
              <a:rPr lang="en-US" sz="1200" dirty="0"/>
              <a:t>margin is calculated as the perpendicular distance from the line to only the closest points. Only these points are relevant in defining the line and in the construction of the classifier. These points are called the support vectors. They support or define the hyperplane.</a:t>
            </a:r>
          </a:p>
        </p:txBody>
      </p:sp>
    </p:spTree>
    <p:extLst>
      <p:ext uri="{BB962C8B-B14F-4D97-AF65-F5344CB8AC3E}">
        <p14:creationId xmlns:p14="http://schemas.microsoft.com/office/powerpoint/2010/main" val="1087774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538" y="182562"/>
            <a:ext cx="7291387" cy="4351338"/>
          </a:xfrm>
        </p:spPr>
        <p:txBody>
          <a:bodyPr>
            <a:normAutofit/>
          </a:bodyPr>
          <a:lstStyle/>
          <a:p>
            <a:pPr marL="0" indent="0">
              <a:buNone/>
            </a:pPr>
            <a:r>
              <a:rPr lang="en-US" sz="1200" b="1" dirty="0" smtClean="0"/>
              <a:t>Advantages of SVM Classifier:</a:t>
            </a:r>
          </a:p>
          <a:p>
            <a:r>
              <a:rPr lang="en-US" sz="1200" dirty="0" smtClean="0"/>
              <a:t>SVMs are effective when the number of features is quite large.</a:t>
            </a:r>
          </a:p>
          <a:p>
            <a:r>
              <a:rPr lang="en-US" sz="1200" dirty="0" smtClean="0"/>
              <a:t>It works effectively even if the number of features are greater than the number of samples.</a:t>
            </a:r>
          </a:p>
          <a:p>
            <a:r>
              <a:rPr lang="en-US" sz="1200" dirty="0" smtClean="0"/>
              <a:t>Non-Linear data can also be classified using customized hyperplanes built by using kernel trick.</a:t>
            </a:r>
          </a:p>
          <a:p>
            <a:r>
              <a:rPr lang="en-US" sz="1200" dirty="0" smtClean="0"/>
              <a:t>It is a robust model to solve prediction problems since it maximizes margin.</a:t>
            </a:r>
          </a:p>
          <a:p>
            <a:pPr marL="0" indent="0">
              <a:buNone/>
            </a:pPr>
            <a:endParaRPr lang="en-US" sz="1200" b="1" dirty="0" smtClean="0"/>
          </a:p>
          <a:p>
            <a:pPr marL="0" indent="0">
              <a:buNone/>
            </a:pPr>
            <a:r>
              <a:rPr lang="en-US" sz="1200" b="1" dirty="0" smtClean="0"/>
              <a:t>Disadvantages of SVM Classifier:</a:t>
            </a:r>
          </a:p>
          <a:p>
            <a:r>
              <a:rPr lang="en-US" sz="1200" dirty="0" smtClean="0"/>
              <a:t>The biggest limitation of Support Vector Machine is the choice of the kernel. The wrong choice of the kernel can lead to an increase in error percentage.</a:t>
            </a:r>
          </a:p>
          <a:p>
            <a:r>
              <a:rPr lang="en-US" sz="1200" dirty="0" smtClean="0"/>
              <a:t>With a greater number of samples, it starts giving poor performances.</a:t>
            </a:r>
          </a:p>
          <a:p>
            <a:r>
              <a:rPr lang="en-US" sz="1200" dirty="0" smtClean="0"/>
              <a:t>SVMs have good generalization performance but they can be extremely slow in the test phase.</a:t>
            </a:r>
          </a:p>
          <a:p>
            <a:r>
              <a:rPr lang="en-US" sz="1200" dirty="0" smtClean="0"/>
              <a:t>SVMs have high algorithmic complexity and extensive memory requirements due to the use of quadratic programming.</a:t>
            </a:r>
          </a:p>
          <a:p>
            <a:endParaRPr lang="en-US" dirty="0"/>
          </a:p>
        </p:txBody>
      </p:sp>
    </p:spTree>
    <p:extLst>
      <p:ext uri="{BB962C8B-B14F-4D97-AF65-F5344CB8AC3E}">
        <p14:creationId xmlns:p14="http://schemas.microsoft.com/office/powerpoint/2010/main" val="1328804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8" y="632620"/>
            <a:ext cx="7212805" cy="2139156"/>
          </a:xfrm>
        </p:spPr>
        <p:txBody>
          <a:bodyPr/>
          <a:lstStyle/>
          <a:p>
            <a:r>
              <a:rPr lang="en-US" sz="1200" dirty="0" smtClean="0"/>
              <a:t>Facial expression classification: SVMs can be used to classify facial expressions. It uses statistical models of shape and SVMs.</a:t>
            </a:r>
          </a:p>
          <a:p>
            <a:r>
              <a:rPr lang="en-US" sz="1200" dirty="0" smtClean="0"/>
              <a:t>Speech recognition: SVMs are used to accept keywords and reject non-keywords them and build a model to recognize speech.</a:t>
            </a:r>
          </a:p>
          <a:p>
            <a:r>
              <a:rPr lang="en-US" sz="1200" dirty="0" smtClean="0"/>
              <a:t>Handwritten digit recognition: Support vector classifiers can be applied to the recognition of isolated handwritten digits optically scanned.</a:t>
            </a:r>
          </a:p>
          <a:p>
            <a:r>
              <a:rPr lang="en-US" sz="1200" dirty="0" smtClean="0"/>
              <a:t>Text Categorization: In information retrieval and then categorization of data using labels can be done by SVM.</a:t>
            </a:r>
          </a:p>
          <a:p>
            <a:endParaRPr lang="en-US" dirty="0"/>
          </a:p>
        </p:txBody>
      </p:sp>
      <p:sp>
        <p:nvSpPr>
          <p:cNvPr id="4" name="TextBox 3"/>
          <p:cNvSpPr txBox="1"/>
          <p:nvPr/>
        </p:nvSpPr>
        <p:spPr>
          <a:xfrm>
            <a:off x="2221706" y="135732"/>
            <a:ext cx="2093120" cy="646331"/>
          </a:xfrm>
          <a:prstGeom prst="rect">
            <a:avLst/>
          </a:prstGeom>
          <a:noFill/>
        </p:spPr>
        <p:txBody>
          <a:bodyPr wrap="square" rtlCol="0">
            <a:spAutoFit/>
          </a:bodyPr>
          <a:lstStyle/>
          <a:p>
            <a:r>
              <a:rPr lang="en-US" b="1" smtClean="0"/>
              <a:t>SVM Applications:</a:t>
            </a:r>
          </a:p>
          <a:p>
            <a:endParaRPr lang="en-US" dirty="0"/>
          </a:p>
        </p:txBody>
      </p:sp>
    </p:spTree>
    <p:extLst>
      <p:ext uri="{BB962C8B-B14F-4D97-AF65-F5344CB8AC3E}">
        <p14:creationId xmlns:p14="http://schemas.microsoft.com/office/powerpoint/2010/main" val="101852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1999</TotalTime>
  <Words>278</Words>
  <Application>Microsoft Macintosh PowerPoint</Application>
  <PresentationFormat>Widescreen</PresentationFormat>
  <Paragraphs>39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Calibri Light</vt:lpstr>
      <vt:lpstr>Mangal</vt:lpstr>
      <vt:lpstr>Arial</vt:lpstr>
      <vt:lpstr>Office Theme</vt:lpstr>
      <vt:lpstr>SVM algorithm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implement SVM in Python </vt:lpstr>
      <vt:lpstr>How to tune Parameters of SVM </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 algorithm</dc:title>
  <dc:creator>Rajesh Gudikoti</dc:creator>
  <cp:lastModifiedBy>Rajesh Gudikoti</cp:lastModifiedBy>
  <cp:revision>16</cp:revision>
  <dcterms:created xsi:type="dcterms:W3CDTF">2017-11-03T05:39:31Z</dcterms:created>
  <dcterms:modified xsi:type="dcterms:W3CDTF">2018-05-23T08:23:27Z</dcterms:modified>
</cp:coreProperties>
</file>